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20"/>
  </p:notesMasterIdLst>
  <p:handoutMasterIdLst>
    <p:handoutMasterId r:id="rId21"/>
  </p:handoutMasterIdLst>
  <p:sldIdLst>
    <p:sldId id="283" r:id="rId3"/>
    <p:sldId id="303" r:id="rId4"/>
    <p:sldId id="307" r:id="rId5"/>
    <p:sldId id="308" r:id="rId6"/>
    <p:sldId id="328" r:id="rId7"/>
    <p:sldId id="288" r:id="rId8"/>
    <p:sldId id="421" r:id="rId9"/>
    <p:sldId id="290" r:id="rId10"/>
    <p:sldId id="474" r:id="rId11"/>
    <p:sldId id="475" r:id="rId12"/>
    <p:sldId id="282" r:id="rId13"/>
    <p:sldId id="476" r:id="rId14"/>
    <p:sldId id="477" r:id="rId15"/>
    <p:sldId id="422" r:id="rId16"/>
    <p:sldId id="423" r:id="rId17"/>
    <p:sldId id="302" r:id="rId18"/>
    <p:sldId id="478" r:id="rId19"/>
  </p:sldIdLst>
  <p:sldSz cx="12192000" cy="6858000"/>
  <p:notesSz cx="6858000" cy="9144000"/>
  <p:embeddedFontLst>
    <p:embeddedFont>
      <p:font typeface="Myriad Pro" panose="020B0503030403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283"/>
            <p14:sldId id="303"/>
            <p14:sldId id="307"/>
            <p14:sldId id="308"/>
            <p14:sldId id="328"/>
            <p14:sldId id="288"/>
            <p14:sldId id="421"/>
            <p14:sldId id="290"/>
            <p14:sldId id="474"/>
            <p14:sldId id="475"/>
            <p14:sldId id="282"/>
            <p14:sldId id="476"/>
            <p14:sldId id="477"/>
            <p14:sldId id="422"/>
            <p14:sldId id="423"/>
            <p14:sldId id="302"/>
            <p14:sldId id="478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2A"/>
    <a:srgbClr val="DF5974"/>
    <a:srgbClr val="142863"/>
    <a:srgbClr val="0E45E1"/>
    <a:srgbClr val="041A59"/>
    <a:srgbClr val="E000E0"/>
    <a:srgbClr val="1D71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77290" autoAdjust="0"/>
  </p:normalViewPr>
  <p:slideViewPr>
    <p:cSldViewPr snapToGrid="0">
      <p:cViewPr varScale="1">
        <p:scale>
          <a:sx n="71" d="100"/>
          <a:sy n="71" d="100"/>
        </p:scale>
        <p:origin x="10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6894-6604-4B8F-8818-256D9E64B58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1EBF6-C6FC-4FEE-8B8E-20E12EF906EB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U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32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3084-DF8C-2EDD-0AFB-7D2A5EFF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FD06C00-CBA0-945B-F7B8-FEF14B375C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C7DDC06-CE2D-070E-343F-B1505B34747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6629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En primer lugar, </a:t>
            </a:r>
            <a:r>
              <a:rPr lang="en-US" b="1" dirty="0"/>
              <a:t>se observa que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Además,  </a:t>
            </a:r>
            <a:r>
              <a:rPr lang="en-US" b="1" dirty="0"/>
              <a:t>se identifica la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Finalmente, </a:t>
            </a:r>
            <a:r>
              <a:rPr lang="en-US" b="1" dirty="0"/>
              <a:t>se</a:t>
            </a:r>
            <a:r>
              <a:rPr lang="en-US" dirty="0"/>
              <a:t> </a:t>
            </a:r>
            <a:r>
              <a:rPr lang="en-US" b="1" dirty="0"/>
              <a:t>nota</a:t>
            </a:r>
            <a:r>
              <a:rPr lang="en-US" dirty="0"/>
              <a:t> </a:t>
            </a:r>
            <a:r>
              <a:rPr lang="en-US" b="1" dirty="0"/>
              <a:t>la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antes descrito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condujo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siguiente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Científico el cual plantea lo siguiente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problemática científica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plantea siguiente:</a:t>
            </a:r>
            <a:br>
              <a:rPr lang="es-ES" dirty="0"/>
            </a:b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U"/>
          </a:p>
        </p:txBody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Como </a:t>
            </a:r>
            <a:r>
              <a:rPr lang="es-ES" b="1" dirty="0"/>
              <a:t>objeto de estudio ……. enmarcado </a:t>
            </a:r>
            <a:r>
              <a:rPr lang="es-ES" b="0" dirty="0"/>
              <a:t>en el </a:t>
            </a:r>
            <a:r>
              <a:rPr lang="es-ES" b="1" dirty="0"/>
              <a:t>campo de acción </a:t>
            </a:r>
            <a:r>
              <a:rPr lang="es-ES" b="0" dirty="0"/>
              <a:t>, todo esto para cumplir con el </a:t>
            </a:r>
            <a:r>
              <a:rPr lang="es-ES" b="1" dirty="0"/>
              <a:t>objetivo general ……..</a:t>
            </a:r>
            <a:endParaRPr b="1" dirty="0"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Par dar solucion</a:t>
            </a:r>
            <a:r>
              <a:rPr lang="es-ES" dirty="0"/>
              <a:t> al problema de investigacion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Par dar cumplimiento</a:t>
            </a:r>
            <a:r>
              <a:rPr lang="es-ES" dirty="0"/>
              <a:t> a lo anterior </a:t>
            </a:r>
            <a:r>
              <a:rPr lang="es-ES" b="1" dirty="0"/>
              <a:t>se plantea </a:t>
            </a:r>
            <a:r>
              <a:rPr lang="es-ES" dirty="0"/>
              <a:t>los siguientes </a:t>
            </a:r>
            <a:r>
              <a:rPr lang="es-ES" b="1" dirty="0" err="1"/>
              <a:t>Obj</a:t>
            </a:r>
            <a:r>
              <a:rPr lang="es-ES" b="1" dirty="0"/>
              <a:t>. Esp.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U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en-US" dirty="0"/>
              <a:t>Para lograr el mejor entendimiento del objeto de estudio se definen conceptos como 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1EBF6-C6FC-4FEE-8B8E-20E12EF906E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044825" y="2403475"/>
            <a:ext cx="8115935" cy="869315"/>
          </a:xfrm>
        </p:spPr>
        <p:txBody>
          <a:bodyPr>
            <a:noAutofit/>
          </a:bodyPr>
          <a:lstStyle/>
          <a:p>
            <a:pPr algn="ctr"/>
            <a:r>
              <a:rPr lang="es-MX" b="1" noProof="0" dirty="0"/>
              <a:t>Sistema de gestión de la información para la empresa Just.</a:t>
            </a:r>
            <a:endParaRPr lang="es-MX" noProof="0" dirty="0"/>
          </a:p>
        </p:txBody>
      </p:sp>
      <p:sp>
        <p:nvSpPr>
          <p:cNvPr id="6" name="Rectángulo 5"/>
          <p:cNvSpPr/>
          <p:nvPr/>
        </p:nvSpPr>
        <p:spPr>
          <a:xfrm>
            <a:off x="7337803" y="6353797"/>
            <a:ext cx="429886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Facultad de Tecnologías Libres</a:t>
            </a:r>
            <a:endParaRPr lang="es-MX" sz="2000" b="1" noProof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23236" y="1047971"/>
            <a:ext cx="9596947" cy="80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Trabajo de diploma en opción al </a:t>
            </a:r>
          </a:p>
          <a:p>
            <a:pPr algn="ctr"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título de Ingeniero en Ciencias Informáticas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89427" y="4453611"/>
            <a:ext cx="5445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noProof="0" dirty="0"/>
              <a:t>Autor: Juan Guillermo Moreno </a:t>
            </a:r>
            <a:r>
              <a:rPr lang="es-MX" sz="2400" b="1" noProof="0" dirty="0" err="1"/>
              <a:t>Galvez</a:t>
            </a:r>
            <a:endParaRPr lang="es-MX" sz="2400" b="1" noProof="0" dirty="0"/>
          </a:p>
        </p:txBody>
      </p:sp>
      <p:sp>
        <p:nvSpPr>
          <p:cNvPr id="8" name="CuadroTexto 7"/>
          <p:cNvSpPr txBox="1"/>
          <p:nvPr/>
        </p:nvSpPr>
        <p:spPr>
          <a:xfrm>
            <a:off x="2289427" y="5158621"/>
            <a:ext cx="544539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noProof="0" dirty="0"/>
              <a:t>Tutores: </a:t>
            </a:r>
          </a:p>
          <a:p>
            <a:r>
              <a:rPr lang="es-MX" sz="2400" b="1" noProof="0" dirty="0"/>
              <a:t>Ing. Ramón Morales </a:t>
            </a:r>
            <a:r>
              <a:rPr lang="es-MX" sz="2400" b="1" noProof="0" dirty="0" err="1"/>
              <a:t>Alvarez</a:t>
            </a:r>
            <a:r>
              <a:rPr lang="es-MX" sz="2400" b="1" noProof="0" dirty="0"/>
              <a:t>          </a:t>
            </a:r>
          </a:p>
          <a:p>
            <a:r>
              <a:rPr lang="es-MX" sz="2400" b="1" noProof="0" dirty="0"/>
              <a:t>Ing. </a:t>
            </a:r>
            <a:r>
              <a:rPr lang="es-MX" sz="2400" b="1" noProof="0" dirty="0" err="1"/>
              <a:t>Yaili</a:t>
            </a:r>
            <a:r>
              <a:rPr lang="es-MX" sz="2400" b="1" noProof="0" dirty="0"/>
              <a:t> </a:t>
            </a:r>
            <a:r>
              <a:rPr lang="es-MX" sz="2400" b="1" noProof="0" dirty="0" err="1"/>
              <a:t>Ledea</a:t>
            </a:r>
            <a:r>
              <a:rPr lang="es-MX" sz="2400" b="1" noProof="0" dirty="0"/>
              <a:t> Velázquez</a:t>
            </a:r>
          </a:p>
        </p:txBody>
      </p:sp>
      <p:pic>
        <p:nvPicPr>
          <p:cNvPr id="10" name="Gráfico 4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630" y="859790"/>
            <a:ext cx="1356995" cy="97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D5325-A772-7C88-5F52-22EC52D4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764CF-D363-BE11-2A86-D8ABCC5C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Métodos Empíricos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776F952-1A8B-D3B4-7E7E-F750DEFCF66B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838200" y="1528479"/>
            <a:ext cx="10224911" cy="380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MX" sz="2400" b="1" noProof="0" dirty="0"/>
              <a:t>Entrevista:</a:t>
            </a:r>
            <a:r>
              <a:rPr lang="es-MX" sz="2400" noProof="0" dirty="0"/>
              <a:t> Se obtuvieron datos directos de distribuidores y líderes para identificar problemas, necesidades y expectativas, aportando información clave para definir los requerimientos del sistema.</a:t>
            </a:r>
          </a:p>
          <a:p>
            <a:pPr algn="just"/>
            <a:r>
              <a:rPr lang="es-MX" sz="2400" noProof="0" dirty="0"/>
              <a:t> </a:t>
            </a:r>
            <a:r>
              <a:rPr lang="es-MX" sz="2400" b="1" noProof="0" dirty="0"/>
              <a:t>Observación directa: </a:t>
            </a:r>
            <a:r>
              <a:rPr lang="es-MX" sz="2400" noProof="0" dirty="0"/>
              <a:t>Se evaluó el trabajo diario de los distribuidores para identificar errores, nivel de organización y el impacto de la falta de digitalización, contrastando la información declarada en entrevistas.</a:t>
            </a:r>
          </a:p>
          <a:p>
            <a:pPr algn="just"/>
            <a:r>
              <a:rPr lang="es-MX" sz="2400" noProof="0" dirty="0"/>
              <a:t> </a:t>
            </a:r>
            <a:r>
              <a:rPr lang="es-MX" sz="2400" b="1" noProof="0" dirty="0"/>
              <a:t>Revisión documental:</a:t>
            </a:r>
            <a:r>
              <a:rPr lang="es-MX" sz="2400" noProof="0" dirty="0"/>
              <a:t> Se analizaron documentos, catálogos y formatos de registro para entender el flujo de productos, características de los artículos y estructura de la red de ventas, apoyando el diseño de una solución coherente</a:t>
            </a:r>
          </a:p>
          <a:p>
            <a:pPr marL="0" indent="0" algn="just">
              <a:buNone/>
            </a:pPr>
            <a:r>
              <a:rPr lang="es-MX" sz="2400" noProof="0" dirty="0"/>
              <a:t> 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855517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600" b="1" noProof="0" dirty="0"/>
              <a:t>Concepto asociado a la investigación </a:t>
            </a:r>
            <a:endParaRPr lang="es-MX" sz="3600" noProof="0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838200" y="1438275"/>
            <a:ext cx="10102215" cy="331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MX" sz="2400" b="1" noProof="0" dirty="0">
                <a:solidFill>
                  <a:schemeClr val="tx2"/>
                </a:solidFill>
              </a:rPr>
              <a:t>Distribuidor:</a:t>
            </a:r>
            <a:r>
              <a:rPr lang="es-MX" sz="2400" noProof="0" dirty="0">
                <a:solidFill>
                  <a:schemeClr val="tx2"/>
                </a:solidFill>
              </a:rPr>
              <a:t> Es una persona o entidad que adquiere productos directamente de la empresa Just y los comercializa de manera directa a los consumidores finales, gestionando el inventario, las ventas y los flujos de productos, con el objetivo de mantener un control organizado y eficiente de su actividad comercial.(</a:t>
            </a:r>
            <a:r>
              <a:rPr lang="es-MX" sz="2400" noProof="0" dirty="0" err="1">
                <a:solidFill>
                  <a:schemeClr val="tx2"/>
                </a:solidFill>
              </a:rPr>
              <a:t>Natsir</a:t>
            </a:r>
            <a:r>
              <a:rPr lang="es-MX" sz="2400" noProof="0" dirty="0">
                <a:solidFill>
                  <a:schemeClr val="tx2"/>
                </a:solidFill>
              </a:rPr>
              <a:t> 2024)</a:t>
            </a:r>
          </a:p>
          <a:p>
            <a:endParaRPr lang="es-MX" sz="2800" noProof="0" dirty="0"/>
          </a:p>
          <a:p>
            <a:endParaRPr lang="es-MX" sz="2800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07BA04-E669-CD50-799D-BF9E6BB2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0" b="19223"/>
          <a:stretch>
            <a:fillRect/>
          </a:stretch>
        </p:blipFill>
        <p:spPr>
          <a:xfrm>
            <a:off x="6096000" y="2920682"/>
            <a:ext cx="5271727" cy="36747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4D9DFE-AA5F-9D03-9623-8D413F4843A8}"/>
              </a:ext>
            </a:extLst>
          </p:cNvPr>
          <p:cNvSpPr txBox="1"/>
          <p:nvPr/>
        </p:nvSpPr>
        <p:spPr>
          <a:xfrm>
            <a:off x="870473" y="1043492"/>
            <a:ext cx="10790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noProof="0" dirty="0">
                <a:solidFill>
                  <a:schemeClr val="tx2"/>
                </a:solidFill>
              </a:rPr>
              <a:t>Inventario: </a:t>
            </a:r>
            <a:r>
              <a:rPr lang="es-MX" sz="2400" noProof="0" dirty="0">
                <a:solidFill>
                  <a:schemeClr val="tx2"/>
                </a:solidFill>
              </a:rPr>
              <a:t>Es un elemento clave en la gestión empresarial, que representa el conjunto de productos y bienes que un distribuidor de Just posee en un momento determinado. Este registro organizado incluye información sobre la cantidad disponible, el valor de los productos y su ubicación, permitiendo un control eficiente de las existencias y facilitando la planificación de ventas y compras(«Qué es un inventario - concepto y tipos | Vender en Amazon» 2024).</a:t>
            </a:r>
          </a:p>
          <a:p>
            <a:endParaRPr lang="es-MX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E3C0DF-2DCB-728C-E029-780F52FD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8" b="34153"/>
          <a:stretch>
            <a:fillRect/>
          </a:stretch>
        </p:blipFill>
        <p:spPr>
          <a:xfrm>
            <a:off x="5560808" y="3722148"/>
            <a:ext cx="5914902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7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15E44-A059-7E9D-5887-895AC1B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Soluciones similares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07B80B-4DBD-737C-FD11-EA69E55E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10490" r="3240" b="3032"/>
          <a:stretch>
            <a:fillRect/>
          </a:stretch>
        </p:blipFill>
        <p:spPr>
          <a:xfrm>
            <a:off x="611240" y="1190172"/>
            <a:ext cx="10969519" cy="54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0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Metodología de desarrollo</a:t>
            </a:r>
            <a:endParaRPr lang="en-US" sz="3600" dirty="0"/>
          </a:p>
        </p:txBody>
      </p:sp>
      <p:sp>
        <p:nvSpPr>
          <p:cNvPr id="2" name="Cuadro de texto 1"/>
          <p:cNvSpPr txBox="1"/>
          <p:nvPr/>
        </p:nvSpPr>
        <p:spPr>
          <a:xfrm>
            <a:off x="923290" y="2069465"/>
            <a:ext cx="4996815" cy="2107565"/>
          </a:xfrm>
          <a:prstGeom prst="rect">
            <a:avLst/>
          </a:prstGeom>
          <a:noFill/>
          <a:ln w="25400" cmpd="sng">
            <a:solidFill>
              <a:srgbClr val="1D71AE"/>
            </a:solidFill>
            <a:prstDash val="solid"/>
          </a:ln>
          <a:effectLst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es-ES" sz="6000">
                <a:ln w="12700" cmpd="sng">
                  <a:noFill/>
                  <a:prstDash val="solid"/>
                </a:ln>
              </a:rPr>
              <a:t>AUP - UCI</a:t>
            </a:r>
          </a:p>
          <a:p>
            <a:pPr algn="ctr"/>
            <a:r>
              <a:rPr lang="en-US" altLang="es-ES" sz="2800">
                <a:ln w="12700" cmpd="sng">
                  <a:noFill/>
                  <a:prstDash val="solid"/>
                </a:ln>
              </a:rPr>
              <a:t>Escenario 4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405" y="1189990"/>
            <a:ext cx="380428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Tecnologías y herramientas</a:t>
            </a:r>
          </a:p>
        </p:txBody>
      </p:sp>
      <p:grpSp>
        <p:nvGrpSpPr>
          <p:cNvPr id="119" name="Grupo 45"/>
          <p:cNvGrpSpPr/>
          <p:nvPr/>
        </p:nvGrpSpPr>
        <p:grpSpPr>
          <a:xfrm>
            <a:off x="7710077" y="1691239"/>
            <a:ext cx="1553378" cy="1737761"/>
            <a:chOff x="2873829" y="925502"/>
            <a:chExt cx="2309278" cy="2346272"/>
          </a:xfrm>
        </p:grpSpPr>
        <p:grpSp>
          <p:nvGrpSpPr>
            <p:cNvPr id="120" name="Grupo 46"/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121" name="Rectángulo redondeado 120"/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122" name="Rectángulo redondeado 121"/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3" name="CuadroTexto 47"/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4.1</a:t>
              </a:r>
            </a:p>
          </p:txBody>
        </p:sp>
      </p:grpSp>
      <p:grpSp>
        <p:nvGrpSpPr>
          <p:cNvPr id="73" name="Grupo 45">
            <a:extLst>
              <a:ext uri="{FF2B5EF4-FFF2-40B4-BE49-F238E27FC236}">
                <a16:creationId xmlns:a16="http://schemas.microsoft.com/office/drawing/2014/main" id="{57D16891-3AD3-E2DC-5D9C-3D5E5E24EA8C}"/>
              </a:ext>
            </a:extLst>
          </p:cNvPr>
          <p:cNvGrpSpPr/>
          <p:nvPr/>
        </p:nvGrpSpPr>
        <p:grpSpPr>
          <a:xfrm>
            <a:off x="6049286" y="3657131"/>
            <a:ext cx="1553378" cy="1737669"/>
            <a:chOff x="2873829" y="925502"/>
            <a:chExt cx="2309278" cy="2346272"/>
          </a:xfrm>
        </p:grpSpPr>
        <p:grpSp>
          <p:nvGrpSpPr>
            <p:cNvPr id="76" name="Grupo 46">
              <a:extLst>
                <a:ext uri="{FF2B5EF4-FFF2-40B4-BE49-F238E27FC236}">
                  <a16:creationId xmlns:a16="http://schemas.microsoft.com/office/drawing/2014/main" id="{58B3D585-9338-9276-0979-4F22A838E80F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78" name="Rectángulo redondeado 120">
                <a:extLst>
                  <a:ext uri="{FF2B5EF4-FFF2-40B4-BE49-F238E27FC236}">
                    <a16:creationId xmlns:a16="http://schemas.microsoft.com/office/drawing/2014/main" id="{68E7E413-17F4-209C-B291-801DA48FDDA7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79" name="Rectángulo redondeado 121">
                <a:extLst>
                  <a:ext uri="{FF2B5EF4-FFF2-40B4-BE49-F238E27FC236}">
                    <a16:creationId xmlns:a16="http://schemas.microsoft.com/office/drawing/2014/main" id="{8F1D77BF-B78D-E136-D44A-03882DA08438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77" name="CuadroTexto 47">
              <a:extLst>
                <a:ext uri="{FF2B5EF4-FFF2-40B4-BE49-F238E27FC236}">
                  <a16:creationId xmlns:a16="http://schemas.microsoft.com/office/drawing/2014/main" id="{8F93C9EE-ACD3-4D36-1104-18234DE838BA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5.1</a:t>
              </a:r>
            </a:p>
          </p:txBody>
        </p:sp>
      </p:grpSp>
      <p:grpSp>
        <p:nvGrpSpPr>
          <p:cNvPr id="81" name="Grupo 45">
            <a:extLst>
              <a:ext uri="{FF2B5EF4-FFF2-40B4-BE49-F238E27FC236}">
                <a16:creationId xmlns:a16="http://schemas.microsoft.com/office/drawing/2014/main" id="{E1B31304-7840-A0BE-02BA-205847EF31FC}"/>
              </a:ext>
            </a:extLst>
          </p:cNvPr>
          <p:cNvGrpSpPr/>
          <p:nvPr/>
        </p:nvGrpSpPr>
        <p:grpSpPr>
          <a:xfrm>
            <a:off x="4342594" y="3657131"/>
            <a:ext cx="1553378" cy="1737669"/>
            <a:chOff x="2873829" y="925502"/>
            <a:chExt cx="2309278" cy="2346272"/>
          </a:xfrm>
        </p:grpSpPr>
        <p:grpSp>
          <p:nvGrpSpPr>
            <p:cNvPr id="83" name="Grupo 46">
              <a:extLst>
                <a:ext uri="{FF2B5EF4-FFF2-40B4-BE49-F238E27FC236}">
                  <a16:creationId xmlns:a16="http://schemas.microsoft.com/office/drawing/2014/main" id="{ED8BD0CD-4A87-0325-CA0F-2B34399D0433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85" name="Rectángulo redondeado 120">
                <a:extLst>
                  <a:ext uri="{FF2B5EF4-FFF2-40B4-BE49-F238E27FC236}">
                    <a16:creationId xmlns:a16="http://schemas.microsoft.com/office/drawing/2014/main" id="{7BECBB05-580F-E0B3-CA7D-5CE7E1A53CBC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86" name="Rectángulo redondeado 121">
                <a:extLst>
                  <a:ext uri="{FF2B5EF4-FFF2-40B4-BE49-F238E27FC236}">
                    <a16:creationId xmlns:a16="http://schemas.microsoft.com/office/drawing/2014/main" id="{A3F71A99-8741-C9AB-ABB1-C7D7C76B63E1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84" name="CuadroTexto 47">
              <a:extLst>
                <a:ext uri="{FF2B5EF4-FFF2-40B4-BE49-F238E27FC236}">
                  <a16:creationId xmlns:a16="http://schemas.microsoft.com/office/drawing/2014/main" id="{D2A10E68-BABC-7ECA-E899-ED72277B9DA1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24.11</a:t>
              </a:r>
            </a:p>
          </p:txBody>
        </p:sp>
      </p:grpSp>
      <p:grpSp>
        <p:nvGrpSpPr>
          <p:cNvPr id="88" name="Grupo 45">
            <a:extLst>
              <a:ext uri="{FF2B5EF4-FFF2-40B4-BE49-F238E27FC236}">
                <a16:creationId xmlns:a16="http://schemas.microsoft.com/office/drawing/2014/main" id="{788AEEA3-DC85-B8B6-696A-4CDC461EAF36}"/>
              </a:ext>
            </a:extLst>
          </p:cNvPr>
          <p:cNvGrpSpPr/>
          <p:nvPr/>
        </p:nvGrpSpPr>
        <p:grpSpPr>
          <a:xfrm>
            <a:off x="2573711" y="3622657"/>
            <a:ext cx="1553378" cy="1737669"/>
            <a:chOff x="2873829" y="925502"/>
            <a:chExt cx="2309278" cy="2346272"/>
          </a:xfrm>
        </p:grpSpPr>
        <p:grpSp>
          <p:nvGrpSpPr>
            <p:cNvPr id="90" name="Grupo 46">
              <a:extLst>
                <a:ext uri="{FF2B5EF4-FFF2-40B4-BE49-F238E27FC236}">
                  <a16:creationId xmlns:a16="http://schemas.microsoft.com/office/drawing/2014/main" id="{504532D6-2770-263D-05B4-278791B24D3F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92" name="Rectángulo redondeado 120">
                <a:extLst>
                  <a:ext uri="{FF2B5EF4-FFF2-40B4-BE49-F238E27FC236}">
                    <a16:creationId xmlns:a16="http://schemas.microsoft.com/office/drawing/2014/main" id="{024B14A6-46EB-1E9B-8724-EC19E81C04ED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93" name="Rectángulo redondeado 121">
                <a:extLst>
                  <a:ext uri="{FF2B5EF4-FFF2-40B4-BE49-F238E27FC236}">
                    <a16:creationId xmlns:a16="http://schemas.microsoft.com/office/drawing/2014/main" id="{7FD9905A-97B3-BCEE-8F50-1F4064DBF22D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91" name="CuadroTexto 47">
              <a:extLst>
                <a:ext uri="{FF2B5EF4-FFF2-40B4-BE49-F238E27FC236}">
                  <a16:creationId xmlns:a16="http://schemas.microsoft.com/office/drawing/2014/main" id="{45052313-8A13-0840-C7AF-8F6E80FACA37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3.30</a:t>
              </a:r>
            </a:p>
          </p:txBody>
        </p:sp>
      </p:grpSp>
      <p:grpSp>
        <p:nvGrpSpPr>
          <p:cNvPr id="95" name="Grupo 45">
            <a:extLst>
              <a:ext uri="{FF2B5EF4-FFF2-40B4-BE49-F238E27FC236}">
                <a16:creationId xmlns:a16="http://schemas.microsoft.com/office/drawing/2014/main" id="{A7C15481-4AE0-6228-7536-533F18C2A904}"/>
              </a:ext>
            </a:extLst>
          </p:cNvPr>
          <p:cNvGrpSpPr/>
          <p:nvPr/>
        </p:nvGrpSpPr>
        <p:grpSpPr>
          <a:xfrm>
            <a:off x="5984153" y="1661227"/>
            <a:ext cx="1553378" cy="1737761"/>
            <a:chOff x="2873829" y="925502"/>
            <a:chExt cx="2309277" cy="2346007"/>
          </a:xfrm>
        </p:grpSpPr>
        <p:grpSp>
          <p:nvGrpSpPr>
            <p:cNvPr id="97" name="Grupo 46">
              <a:extLst>
                <a:ext uri="{FF2B5EF4-FFF2-40B4-BE49-F238E27FC236}">
                  <a16:creationId xmlns:a16="http://schemas.microsoft.com/office/drawing/2014/main" id="{1A13D4F0-CD86-0DBC-4CE3-854569D7E9E2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99" name="Rectángulo redondeado 120">
                <a:extLst>
                  <a:ext uri="{FF2B5EF4-FFF2-40B4-BE49-F238E27FC236}">
                    <a16:creationId xmlns:a16="http://schemas.microsoft.com/office/drawing/2014/main" id="{782686A6-6198-A902-4588-BFD700A9F137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100" name="Rectángulo redondeado 121">
                <a:extLst>
                  <a:ext uri="{FF2B5EF4-FFF2-40B4-BE49-F238E27FC236}">
                    <a16:creationId xmlns:a16="http://schemas.microsoft.com/office/drawing/2014/main" id="{7A187942-DB22-3FF1-BFFD-0FB2611B0628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98" name="CuadroTexto 47">
              <a:extLst>
                <a:ext uri="{FF2B5EF4-FFF2-40B4-BE49-F238E27FC236}">
                  <a16:creationId xmlns:a16="http://schemas.microsoft.com/office/drawing/2014/main" id="{3CDBE0AE-450D-BEE2-BC2B-7F87E4C49BD3}"/>
                </a:ext>
              </a:extLst>
            </p:cNvPr>
            <p:cNvSpPr txBox="1"/>
            <p:nvPr/>
          </p:nvSpPr>
          <p:spPr>
            <a:xfrm>
              <a:off x="2874870" y="2814380"/>
              <a:ext cx="230823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5.8</a:t>
              </a:r>
            </a:p>
          </p:txBody>
        </p:sp>
      </p:grpSp>
      <p:grpSp>
        <p:nvGrpSpPr>
          <p:cNvPr id="102" name="Grupo 45">
            <a:extLst>
              <a:ext uri="{FF2B5EF4-FFF2-40B4-BE49-F238E27FC236}">
                <a16:creationId xmlns:a16="http://schemas.microsoft.com/office/drawing/2014/main" id="{72EA176F-AFE6-DA66-2347-875FD1C00E37}"/>
              </a:ext>
            </a:extLst>
          </p:cNvPr>
          <p:cNvGrpSpPr/>
          <p:nvPr/>
        </p:nvGrpSpPr>
        <p:grpSpPr>
          <a:xfrm>
            <a:off x="4251055" y="1664260"/>
            <a:ext cx="1578771" cy="1734722"/>
            <a:chOff x="2834573" y="925502"/>
            <a:chExt cx="2347027" cy="2342293"/>
          </a:xfrm>
        </p:grpSpPr>
        <p:grpSp>
          <p:nvGrpSpPr>
            <p:cNvPr id="4096" name="Grupo 46">
              <a:extLst>
                <a:ext uri="{FF2B5EF4-FFF2-40B4-BE49-F238E27FC236}">
                  <a16:creationId xmlns:a16="http://schemas.microsoft.com/office/drawing/2014/main" id="{7C042D61-4D88-0BCE-04B5-8628EC7234D1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098" name="Rectángulo redondeado 120">
                <a:extLst>
                  <a:ext uri="{FF2B5EF4-FFF2-40B4-BE49-F238E27FC236}">
                    <a16:creationId xmlns:a16="http://schemas.microsoft.com/office/drawing/2014/main" id="{BCCAF8F3-C384-5D0A-67A8-CE0F8A8C4046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099" name="Rectángulo redondeado 121">
                <a:extLst>
                  <a:ext uri="{FF2B5EF4-FFF2-40B4-BE49-F238E27FC236}">
                    <a16:creationId xmlns:a16="http://schemas.microsoft.com/office/drawing/2014/main" id="{8B619492-50BF-7F1D-F47B-8476A5BAFAFC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097" name="CuadroTexto 47">
              <a:extLst>
                <a:ext uri="{FF2B5EF4-FFF2-40B4-BE49-F238E27FC236}">
                  <a16:creationId xmlns:a16="http://schemas.microsoft.com/office/drawing/2014/main" id="{E22D0352-C6F2-2371-86BE-317FAA3926DD}"/>
                </a:ext>
              </a:extLst>
            </p:cNvPr>
            <p:cNvSpPr txBox="1"/>
            <p:nvPr/>
          </p:nvSpPr>
          <p:spPr>
            <a:xfrm>
              <a:off x="2834573" y="2810665"/>
              <a:ext cx="2307771" cy="4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16.0.7</a:t>
              </a:r>
            </a:p>
          </p:txBody>
        </p:sp>
      </p:grpSp>
      <p:grpSp>
        <p:nvGrpSpPr>
          <p:cNvPr id="4101" name="Grupo 4100">
            <a:extLst>
              <a:ext uri="{FF2B5EF4-FFF2-40B4-BE49-F238E27FC236}">
                <a16:creationId xmlns:a16="http://schemas.microsoft.com/office/drawing/2014/main" id="{9D1279CD-DD22-5D03-32CD-F1898DB52B6B}"/>
              </a:ext>
            </a:extLst>
          </p:cNvPr>
          <p:cNvGrpSpPr/>
          <p:nvPr/>
        </p:nvGrpSpPr>
        <p:grpSpPr>
          <a:xfrm>
            <a:off x="2573710" y="1678794"/>
            <a:ext cx="1554078" cy="1808219"/>
            <a:chOff x="6951" y="5400"/>
            <a:chExt cx="2219" cy="2823"/>
          </a:xfrm>
        </p:grpSpPr>
        <p:grpSp>
          <p:nvGrpSpPr>
            <p:cNvPr id="4102" name="Grupo 45">
              <a:extLst>
                <a:ext uri="{FF2B5EF4-FFF2-40B4-BE49-F238E27FC236}">
                  <a16:creationId xmlns:a16="http://schemas.microsoft.com/office/drawing/2014/main" id="{B1E8302E-D630-272D-5BC4-65E7A123BA37}"/>
                </a:ext>
              </a:extLst>
            </p:cNvPr>
            <p:cNvGrpSpPr/>
            <p:nvPr/>
          </p:nvGrpSpPr>
          <p:grpSpPr>
            <a:xfrm>
              <a:off x="6951" y="5400"/>
              <a:ext cx="2218" cy="2823"/>
              <a:chOff x="2873829" y="925502"/>
              <a:chExt cx="2309278" cy="2441531"/>
            </a:xfrm>
          </p:grpSpPr>
          <p:grpSp>
            <p:nvGrpSpPr>
              <p:cNvPr id="4104" name="Grupo 46">
                <a:extLst>
                  <a:ext uri="{FF2B5EF4-FFF2-40B4-BE49-F238E27FC236}">
                    <a16:creationId xmlns:a16="http://schemas.microsoft.com/office/drawing/2014/main" id="{91C2FB72-E69B-6185-1E0E-7D4FBA655521}"/>
                  </a:ext>
                </a:extLst>
              </p:cNvPr>
              <p:cNvGrpSpPr/>
              <p:nvPr/>
            </p:nvGrpSpPr>
            <p:grpSpPr>
              <a:xfrm>
                <a:off x="2873829" y="925502"/>
                <a:ext cx="2307771" cy="2330751"/>
                <a:chOff x="914400" y="574686"/>
                <a:chExt cx="2133600" cy="2286919"/>
              </a:xfrm>
            </p:grpSpPr>
            <p:sp>
              <p:nvSpPr>
                <p:cNvPr id="4106" name="Rectángulo redondeado 120">
                  <a:extLst>
                    <a:ext uri="{FF2B5EF4-FFF2-40B4-BE49-F238E27FC236}">
                      <a16:creationId xmlns:a16="http://schemas.microsoft.com/office/drawing/2014/main" id="{6118478F-985E-20CA-94E7-315AF5D73C06}"/>
                    </a:ext>
                  </a:extLst>
                </p:cNvPr>
                <p:cNvSpPr/>
                <p:nvPr/>
              </p:nvSpPr>
              <p:spPr>
                <a:xfrm>
                  <a:off x="914400" y="1884217"/>
                  <a:ext cx="2133600" cy="977388"/>
                </a:xfrm>
                <a:prstGeom prst="roundRect">
                  <a:avLst>
                    <a:gd name="adj" fmla="val 32495"/>
                  </a:avLst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noProof="0" dirty="0"/>
                </a:p>
              </p:txBody>
            </p:sp>
            <p:sp>
              <p:nvSpPr>
                <p:cNvPr id="4107" name="Rectángulo redondeado 121">
                  <a:extLst>
                    <a:ext uri="{FF2B5EF4-FFF2-40B4-BE49-F238E27FC236}">
                      <a16:creationId xmlns:a16="http://schemas.microsoft.com/office/drawing/2014/main" id="{9FB204B4-F3F1-7B5E-6DCB-5F7C3722AFB3}"/>
                    </a:ext>
                  </a:extLst>
                </p:cNvPr>
                <p:cNvSpPr/>
                <p:nvPr/>
              </p:nvSpPr>
              <p:spPr>
                <a:xfrm>
                  <a:off x="914400" y="574686"/>
                  <a:ext cx="2133600" cy="1820172"/>
                </a:xfrm>
                <a:prstGeom prst="roundRect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noProof="0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4105" name="CuadroTexto 47">
                <a:extLst>
                  <a:ext uri="{FF2B5EF4-FFF2-40B4-BE49-F238E27FC236}">
                    <a16:creationId xmlns:a16="http://schemas.microsoft.com/office/drawing/2014/main" id="{831CF1A6-CD9F-0AD7-C597-EB97EFFB4915}"/>
                  </a:ext>
                </a:extLst>
              </p:cNvPr>
              <p:cNvSpPr txBox="1"/>
              <p:nvPr/>
            </p:nvSpPr>
            <p:spPr>
              <a:xfrm>
                <a:off x="2875336" y="2814646"/>
                <a:ext cx="2307771" cy="55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b="1" noProof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1.72</a:t>
                </a:r>
              </a:p>
            </p:txBody>
          </p:sp>
        </p:grpSp>
        <p:pic>
          <p:nvPicPr>
            <p:cNvPr id="4103" name="Picture 6" descr="C:\Users\Carlos Alejandro\Downloads\VSC.pngVSC">
              <a:extLst>
                <a:ext uri="{FF2B5EF4-FFF2-40B4-BE49-F238E27FC236}">
                  <a16:creationId xmlns:a16="http://schemas.microsoft.com/office/drawing/2014/main" id="{E5B7673C-97A7-3E14-A116-2D295A4F6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24" t="12300" r="-24" b="12300"/>
            <a:stretch>
              <a:fillRect/>
            </a:stretch>
          </p:blipFill>
          <p:spPr bwMode="auto">
            <a:xfrm>
              <a:off x="7044" y="5800"/>
              <a:ext cx="2126" cy="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09" name="Grupo 45">
            <a:extLst>
              <a:ext uri="{FF2B5EF4-FFF2-40B4-BE49-F238E27FC236}">
                <a16:creationId xmlns:a16="http://schemas.microsoft.com/office/drawing/2014/main" id="{A38B1181-70D8-4AE0-5F17-744128AAC47D}"/>
              </a:ext>
            </a:extLst>
          </p:cNvPr>
          <p:cNvGrpSpPr/>
          <p:nvPr/>
        </p:nvGrpSpPr>
        <p:grpSpPr>
          <a:xfrm>
            <a:off x="7865418" y="3662060"/>
            <a:ext cx="1553378" cy="1737669"/>
            <a:chOff x="2873829" y="925502"/>
            <a:chExt cx="2309278" cy="2346272"/>
          </a:xfrm>
        </p:grpSpPr>
        <p:grpSp>
          <p:nvGrpSpPr>
            <p:cNvPr id="4111" name="Grupo 46">
              <a:extLst>
                <a:ext uri="{FF2B5EF4-FFF2-40B4-BE49-F238E27FC236}">
                  <a16:creationId xmlns:a16="http://schemas.microsoft.com/office/drawing/2014/main" id="{52952088-0FE3-E21F-7A40-B82DDDEAC8AF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113" name="Rectángulo redondeado 120">
                <a:extLst>
                  <a:ext uri="{FF2B5EF4-FFF2-40B4-BE49-F238E27FC236}">
                    <a16:creationId xmlns:a16="http://schemas.microsoft.com/office/drawing/2014/main" id="{9C70E2E7-1C06-B7CE-506C-7CF131E1FD55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114" name="Rectángulo redondeado 121">
                <a:extLst>
                  <a:ext uri="{FF2B5EF4-FFF2-40B4-BE49-F238E27FC236}">
                    <a16:creationId xmlns:a16="http://schemas.microsoft.com/office/drawing/2014/main" id="{21DBF953-CF08-8955-D43C-0B3D7F38709E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112" name="CuadroTexto 47">
              <a:extLst>
                <a:ext uri="{FF2B5EF4-FFF2-40B4-BE49-F238E27FC236}">
                  <a16:creationId xmlns:a16="http://schemas.microsoft.com/office/drawing/2014/main" id="{007D436C-4962-9F60-3EE8-D4D303479FF6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18.1</a:t>
              </a:r>
            </a:p>
          </p:txBody>
        </p:sp>
      </p:grpSp>
      <p:pic>
        <p:nvPicPr>
          <p:cNvPr id="4116" name="Imagen 4115">
            <a:extLst>
              <a:ext uri="{FF2B5EF4-FFF2-40B4-BE49-F238E27FC236}">
                <a16:creationId xmlns:a16="http://schemas.microsoft.com/office/drawing/2014/main" id="{5FC215C4-089F-3F68-103F-5A48AC7D3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27" y="1755501"/>
            <a:ext cx="1214959" cy="1214959"/>
          </a:xfrm>
          <a:prstGeom prst="rect">
            <a:avLst/>
          </a:prstGeom>
        </p:spPr>
      </p:pic>
      <p:pic>
        <p:nvPicPr>
          <p:cNvPr id="4118" name="Imagen 4117">
            <a:extLst>
              <a:ext uri="{FF2B5EF4-FFF2-40B4-BE49-F238E27FC236}">
                <a16:creationId xmlns:a16="http://schemas.microsoft.com/office/drawing/2014/main" id="{B38C30F5-6665-21E3-3426-F8D6CA906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12" y="1755501"/>
            <a:ext cx="1214959" cy="1214959"/>
          </a:xfrm>
          <a:prstGeom prst="rect">
            <a:avLst/>
          </a:prstGeom>
        </p:spPr>
      </p:pic>
      <p:pic>
        <p:nvPicPr>
          <p:cNvPr id="4120" name="Imagen 4119">
            <a:extLst>
              <a:ext uri="{FF2B5EF4-FFF2-40B4-BE49-F238E27FC236}">
                <a16:creationId xmlns:a16="http://schemas.microsoft.com/office/drawing/2014/main" id="{133D9074-35E7-994E-1A14-BF2FD2F9B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99" y="1740806"/>
            <a:ext cx="1294520" cy="1294520"/>
          </a:xfrm>
          <a:prstGeom prst="rect">
            <a:avLst/>
          </a:prstGeom>
        </p:spPr>
      </p:pic>
      <p:pic>
        <p:nvPicPr>
          <p:cNvPr id="4122" name="Imagen 4121">
            <a:extLst>
              <a:ext uri="{FF2B5EF4-FFF2-40B4-BE49-F238E27FC236}">
                <a16:creationId xmlns:a16="http://schemas.microsoft.com/office/drawing/2014/main" id="{B706968F-1F30-ACB2-7CA2-6663B3F5C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71" y="3729233"/>
            <a:ext cx="1187439" cy="1187439"/>
          </a:xfrm>
          <a:prstGeom prst="rect">
            <a:avLst/>
          </a:prstGeom>
        </p:spPr>
      </p:pic>
      <p:pic>
        <p:nvPicPr>
          <p:cNvPr id="4124" name="Imagen 4123">
            <a:extLst>
              <a:ext uri="{FF2B5EF4-FFF2-40B4-BE49-F238E27FC236}">
                <a16:creationId xmlns:a16="http://schemas.microsoft.com/office/drawing/2014/main" id="{DDDB8532-DB97-010A-A80B-4C8074689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06" y="3729232"/>
            <a:ext cx="1257963" cy="1257963"/>
          </a:xfrm>
          <a:prstGeom prst="rect">
            <a:avLst/>
          </a:prstGeom>
        </p:spPr>
      </p:pic>
      <p:pic>
        <p:nvPicPr>
          <p:cNvPr id="4126" name="Imagen 4125">
            <a:extLst>
              <a:ext uri="{FF2B5EF4-FFF2-40B4-BE49-F238E27FC236}">
                <a16:creationId xmlns:a16="http://schemas.microsoft.com/office/drawing/2014/main" id="{401CB223-1A0F-0C63-65E1-92B872AFC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72" y="3758317"/>
            <a:ext cx="1199791" cy="1199791"/>
          </a:xfrm>
          <a:prstGeom prst="rect">
            <a:avLst/>
          </a:prstGeom>
        </p:spPr>
      </p:pic>
      <p:pic>
        <p:nvPicPr>
          <p:cNvPr id="4128" name="Imagen 4127">
            <a:extLst>
              <a:ext uri="{FF2B5EF4-FFF2-40B4-BE49-F238E27FC236}">
                <a16:creationId xmlns:a16="http://schemas.microsoft.com/office/drawing/2014/main" id="{B9BDEA96-33EA-2961-908C-5E6E17A508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88" y="3713678"/>
            <a:ext cx="1161623" cy="1198416"/>
          </a:xfrm>
          <a:prstGeom prst="rect">
            <a:avLst/>
          </a:prstGeom>
        </p:spPr>
      </p:pic>
      <p:grpSp>
        <p:nvGrpSpPr>
          <p:cNvPr id="4130" name="Grupo 45">
            <a:extLst>
              <a:ext uri="{FF2B5EF4-FFF2-40B4-BE49-F238E27FC236}">
                <a16:creationId xmlns:a16="http://schemas.microsoft.com/office/drawing/2014/main" id="{999A260C-9996-400C-2CC0-9B0657149610}"/>
              </a:ext>
            </a:extLst>
          </p:cNvPr>
          <p:cNvGrpSpPr/>
          <p:nvPr/>
        </p:nvGrpSpPr>
        <p:grpSpPr>
          <a:xfrm>
            <a:off x="838200" y="1691240"/>
            <a:ext cx="1553378" cy="1737761"/>
            <a:chOff x="2873829" y="925502"/>
            <a:chExt cx="2309278" cy="2346272"/>
          </a:xfrm>
        </p:grpSpPr>
        <p:grpSp>
          <p:nvGrpSpPr>
            <p:cNvPr id="4132" name="Grupo 46">
              <a:extLst>
                <a:ext uri="{FF2B5EF4-FFF2-40B4-BE49-F238E27FC236}">
                  <a16:creationId xmlns:a16="http://schemas.microsoft.com/office/drawing/2014/main" id="{06B0E37E-E3A5-1E49-52E8-93D25E3802D9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134" name="Rectángulo redondeado 120">
                <a:extLst>
                  <a:ext uri="{FF2B5EF4-FFF2-40B4-BE49-F238E27FC236}">
                    <a16:creationId xmlns:a16="http://schemas.microsoft.com/office/drawing/2014/main" id="{0E6D6033-90E1-895E-1DE2-42C24614ED04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135" name="Rectángulo redondeado 121">
                <a:extLst>
                  <a:ext uri="{FF2B5EF4-FFF2-40B4-BE49-F238E27FC236}">
                    <a16:creationId xmlns:a16="http://schemas.microsoft.com/office/drawing/2014/main" id="{FC8BB8E6-5047-E083-2635-102760B25700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133" name="CuadroTexto 47">
              <a:extLst>
                <a:ext uri="{FF2B5EF4-FFF2-40B4-BE49-F238E27FC236}">
                  <a16:creationId xmlns:a16="http://schemas.microsoft.com/office/drawing/2014/main" id="{DBA4AB9F-751A-2B59-62BD-21128C407AE7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17.3</a:t>
              </a:r>
            </a:p>
          </p:txBody>
        </p:sp>
      </p:grpSp>
      <p:grpSp>
        <p:nvGrpSpPr>
          <p:cNvPr id="4137" name="Grupo 45">
            <a:extLst>
              <a:ext uri="{FF2B5EF4-FFF2-40B4-BE49-F238E27FC236}">
                <a16:creationId xmlns:a16="http://schemas.microsoft.com/office/drawing/2014/main" id="{C6DB9F8C-CC61-3603-901B-B4FAC2E338B9}"/>
              </a:ext>
            </a:extLst>
          </p:cNvPr>
          <p:cNvGrpSpPr/>
          <p:nvPr/>
        </p:nvGrpSpPr>
        <p:grpSpPr>
          <a:xfrm>
            <a:off x="856297" y="3622657"/>
            <a:ext cx="1553378" cy="1737669"/>
            <a:chOff x="2873829" y="925502"/>
            <a:chExt cx="2309278" cy="2346272"/>
          </a:xfrm>
        </p:grpSpPr>
        <p:grpSp>
          <p:nvGrpSpPr>
            <p:cNvPr id="4139" name="Grupo 46">
              <a:extLst>
                <a:ext uri="{FF2B5EF4-FFF2-40B4-BE49-F238E27FC236}">
                  <a16:creationId xmlns:a16="http://schemas.microsoft.com/office/drawing/2014/main" id="{AC0130C9-0E36-22B6-2DCA-F76854FDF345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141" name="Rectángulo redondeado 120">
                <a:extLst>
                  <a:ext uri="{FF2B5EF4-FFF2-40B4-BE49-F238E27FC236}">
                    <a16:creationId xmlns:a16="http://schemas.microsoft.com/office/drawing/2014/main" id="{28E0C270-CAFB-985B-A965-CF4966F3B5CB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142" name="Rectángulo redondeado 121">
                <a:extLst>
                  <a:ext uri="{FF2B5EF4-FFF2-40B4-BE49-F238E27FC236}">
                    <a16:creationId xmlns:a16="http://schemas.microsoft.com/office/drawing/2014/main" id="{C0A2CF49-C934-A7D3-C453-B391F5C810D0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140" name="CuadroTexto 47">
              <a:extLst>
                <a:ext uri="{FF2B5EF4-FFF2-40B4-BE49-F238E27FC236}">
                  <a16:creationId xmlns:a16="http://schemas.microsoft.com/office/drawing/2014/main" id="{6145C26A-295A-D0C5-9493-A910A42258AE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2.52</a:t>
              </a:r>
            </a:p>
          </p:txBody>
        </p:sp>
      </p:grpSp>
      <p:grpSp>
        <p:nvGrpSpPr>
          <p:cNvPr id="4144" name="Grupo 45">
            <a:extLst>
              <a:ext uri="{FF2B5EF4-FFF2-40B4-BE49-F238E27FC236}">
                <a16:creationId xmlns:a16="http://schemas.microsoft.com/office/drawing/2014/main" id="{6C9684D2-F02C-7AA5-5A4D-C613C08BDB2B}"/>
              </a:ext>
            </a:extLst>
          </p:cNvPr>
          <p:cNvGrpSpPr/>
          <p:nvPr/>
        </p:nvGrpSpPr>
        <p:grpSpPr>
          <a:xfrm>
            <a:off x="9565430" y="1691239"/>
            <a:ext cx="1553378" cy="1737669"/>
            <a:chOff x="2873829" y="925502"/>
            <a:chExt cx="2309278" cy="2346272"/>
          </a:xfrm>
        </p:grpSpPr>
        <p:grpSp>
          <p:nvGrpSpPr>
            <p:cNvPr id="4146" name="Grupo 46">
              <a:extLst>
                <a:ext uri="{FF2B5EF4-FFF2-40B4-BE49-F238E27FC236}">
                  <a16:creationId xmlns:a16="http://schemas.microsoft.com/office/drawing/2014/main" id="{A0AAD86C-B988-EFF2-4E61-75BC3F909BD5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148" name="Rectángulo redondeado 120">
                <a:extLst>
                  <a:ext uri="{FF2B5EF4-FFF2-40B4-BE49-F238E27FC236}">
                    <a16:creationId xmlns:a16="http://schemas.microsoft.com/office/drawing/2014/main" id="{EC796E26-9E9C-F617-09C4-3061727A109F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149" name="Rectángulo redondeado 121">
                <a:extLst>
                  <a:ext uri="{FF2B5EF4-FFF2-40B4-BE49-F238E27FC236}">
                    <a16:creationId xmlns:a16="http://schemas.microsoft.com/office/drawing/2014/main" id="{185F6705-F351-626E-4180-49DAD3EAB120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147" name="CuadroTexto 47">
              <a:extLst>
                <a:ext uri="{FF2B5EF4-FFF2-40B4-BE49-F238E27FC236}">
                  <a16:creationId xmlns:a16="http://schemas.microsoft.com/office/drawing/2014/main" id="{1ED1C4BC-2DB5-C2A3-1E6C-FADFB0D06DE4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11.74</a:t>
              </a:r>
            </a:p>
          </p:txBody>
        </p:sp>
      </p:grpSp>
      <p:grpSp>
        <p:nvGrpSpPr>
          <p:cNvPr id="4151" name="Grupo 45">
            <a:extLst>
              <a:ext uri="{FF2B5EF4-FFF2-40B4-BE49-F238E27FC236}">
                <a16:creationId xmlns:a16="http://schemas.microsoft.com/office/drawing/2014/main" id="{317D5512-4065-9AC5-ADF1-DE6DA7854CBC}"/>
              </a:ext>
            </a:extLst>
          </p:cNvPr>
          <p:cNvGrpSpPr/>
          <p:nvPr/>
        </p:nvGrpSpPr>
        <p:grpSpPr>
          <a:xfrm>
            <a:off x="9695950" y="3729233"/>
            <a:ext cx="1553378" cy="1737761"/>
            <a:chOff x="2873829" y="925502"/>
            <a:chExt cx="2309278" cy="2346272"/>
          </a:xfrm>
        </p:grpSpPr>
        <p:grpSp>
          <p:nvGrpSpPr>
            <p:cNvPr id="4153" name="Grupo 46">
              <a:extLst>
                <a:ext uri="{FF2B5EF4-FFF2-40B4-BE49-F238E27FC236}">
                  <a16:creationId xmlns:a16="http://schemas.microsoft.com/office/drawing/2014/main" id="{3706A04C-A958-2ABF-2583-C45A3D994F10}"/>
                </a:ext>
              </a:extLst>
            </p:cNvPr>
            <p:cNvGrpSpPr/>
            <p:nvPr/>
          </p:nvGrpSpPr>
          <p:grpSpPr>
            <a:xfrm>
              <a:off x="2873829" y="925502"/>
              <a:ext cx="2307771" cy="2330751"/>
              <a:chOff x="914400" y="574686"/>
              <a:chExt cx="2133600" cy="2286919"/>
            </a:xfrm>
          </p:grpSpPr>
          <p:sp>
            <p:nvSpPr>
              <p:cNvPr id="4155" name="Rectángulo redondeado 120">
                <a:extLst>
                  <a:ext uri="{FF2B5EF4-FFF2-40B4-BE49-F238E27FC236}">
                    <a16:creationId xmlns:a16="http://schemas.microsoft.com/office/drawing/2014/main" id="{BC31A327-09DF-4F38-84B7-3C34BA3819D6}"/>
                  </a:ext>
                </a:extLst>
              </p:cNvPr>
              <p:cNvSpPr/>
              <p:nvPr/>
            </p:nvSpPr>
            <p:spPr>
              <a:xfrm>
                <a:off x="914400" y="1884217"/>
                <a:ext cx="2133600" cy="977388"/>
              </a:xfrm>
              <a:prstGeom prst="roundRect">
                <a:avLst>
                  <a:gd name="adj" fmla="val 32495"/>
                </a:avLst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noProof="0" dirty="0"/>
              </a:p>
            </p:txBody>
          </p:sp>
          <p:sp>
            <p:nvSpPr>
              <p:cNvPr id="4156" name="Rectángulo redondeado 121">
                <a:extLst>
                  <a:ext uri="{FF2B5EF4-FFF2-40B4-BE49-F238E27FC236}">
                    <a16:creationId xmlns:a16="http://schemas.microsoft.com/office/drawing/2014/main" id="{E48E1D0C-587D-E694-9472-2CB43F44918C}"/>
                  </a:ext>
                </a:extLst>
              </p:cNvPr>
              <p:cNvSpPr/>
              <p:nvPr/>
            </p:nvSpPr>
            <p:spPr>
              <a:xfrm>
                <a:off x="914400" y="574686"/>
                <a:ext cx="2133600" cy="1820172"/>
              </a:xfrm>
              <a:prstGeom prst="roundRect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noProof="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4154" name="CuadroTexto 47">
              <a:extLst>
                <a:ext uri="{FF2B5EF4-FFF2-40B4-BE49-F238E27FC236}">
                  <a16:creationId xmlns:a16="http://schemas.microsoft.com/office/drawing/2014/main" id="{1ED5C030-A4E6-56CA-26D1-7F5A28525988}"/>
                </a:ext>
              </a:extLst>
            </p:cNvPr>
            <p:cNvSpPr txBox="1"/>
            <p:nvPr/>
          </p:nvSpPr>
          <p:spPr>
            <a:xfrm>
              <a:off x="2875336" y="2814645"/>
              <a:ext cx="2307771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noProof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9.10</a:t>
              </a:r>
            </a:p>
          </p:txBody>
        </p:sp>
      </p:grpSp>
      <p:pic>
        <p:nvPicPr>
          <p:cNvPr id="4158" name="Imagen 4157">
            <a:extLst>
              <a:ext uri="{FF2B5EF4-FFF2-40B4-BE49-F238E27FC236}">
                <a16:creationId xmlns:a16="http://schemas.microsoft.com/office/drawing/2014/main" id="{9D8778AE-0C74-D0D1-DCB7-1D25C4734C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951" y="4149639"/>
            <a:ext cx="1428144" cy="532186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BE0610EC-8C60-9CA9-B0AF-202A16D5E0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44" y="1801539"/>
            <a:ext cx="1182816" cy="1182816"/>
          </a:xfrm>
          <a:prstGeom prst="rect">
            <a:avLst/>
          </a:prstGeom>
        </p:spPr>
      </p:pic>
      <p:pic>
        <p:nvPicPr>
          <p:cNvPr id="141" name="Imagen 140">
            <a:extLst>
              <a:ext uri="{FF2B5EF4-FFF2-40B4-BE49-F238E27FC236}">
                <a16:creationId xmlns:a16="http://schemas.microsoft.com/office/drawing/2014/main" id="{F598CCFC-2F12-C655-A1C5-F95E56A1F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27" y="1801539"/>
            <a:ext cx="1196675" cy="1196675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id="{C7B332E9-AB6E-8078-5D21-F9240F4777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2" y="3696167"/>
            <a:ext cx="1253570" cy="1253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Conclusiones del capítulo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1"/>
          </p:nvPr>
        </p:nvSpPr>
        <p:spPr>
          <a:xfrm>
            <a:off x="560070" y="1492250"/>
            <a:ext cx="10382885" cy="4035425"/>
          </a:xfrm>
        </p:spPr>
        <p:txBody>
          <a:bodyPr/>
          <a:lstStyle/>
          <a:p>
            <a:pPr algn="just"/>
            <a:r>
              <a:rPr lang="es-MX" sz="2400" noProof="0" dirty="0"/>
              <a:t>El análisis de los fundamentos teóricos y metodológicos permitió establecer las bases conceptuales para el desarrollo del sistema web de gestión de inventario y ventas de los distribuidores de Just.</a:t>
            </a:r>
          </a:p>
          <a:p>
            <a:pPr algn="just"/>
            <a:r>
              <a:rPr lang="es-MX" sz="2400" noProof="0" dirty="0"/>
              <a:t>Se revisaron soluciones homólogas a nivel internacional y nacional, demostrando que ninguna se ajusta completamente al modelo de venta directa de Just, lo que justificó el diseño de una herramienta propia adaptada a sus necesidades operativas.</a:t>
            </a:r>
          </a:p>
          <a:p>
            <a:pPr algn="just"/>
            <a:r>
              <a:rPr lang="es-MX" sz="2400" noProof="0" dirty="0"/>
              <a:t>La selección de garantiza un desarrollo eficiente, seguro, modular y centrado en la digitalización de procesos, la centralización de la información y la mejora de la toma de decisiones.</a:t>
            </a:r>
          </a:p>
          <a:p>
            <a:endParaRPr lang="es-MX" noProof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2FAE-0897-3D50-E415-259D78A09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D4B435-40AF-A7CF-E88E-24370AA9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825" y="2403475"/>
            <a:ext cx="8115935" cy="869315"/>
          </a:xfrm>
        </p:spPr>
        <p:txBody>
          <a:bodyPr>
            <a:noAutofit/>
          </a:bodyPr>
          <a:lstStyle/>
          <a:p>
            <a:pPr algn="ctr"/>
            <a:r>
              <a:rPr lang="es-MX" b="1" noProof="0" dirty="0"/>
              <a:t>Sistema de gestión de la información para la empresa Just.</a:t>
            </a:r>
            <a:endParaRPr lang="es-MX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85F863A-7DC6-371F-2F24-FD6A96A2B15B}"/>
              </a:ext>
            </a:extLst>
          </p:cNvPr>
          <p:cNvSpPr/>
          <p:nvPr/>
        </p:nvSpPr>
        <p:spPr>
          <a:xfrm>
            <a:off x="7337803" y="6353797"/>
            <a:ext cx="429886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Facultad de Tecnologías Libres</a:t>
            </a:r>
            <a:endParaRPr lang="es-MX" sz="2000" b="1" noProof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EF205C3-2089-5C7E-8331-C282F20E3003}"/>
              </a:ext>
            </a:extLst>
          </p:cNvPr>
          <p:cNvSpPr/>
          <p:nvPr/>
        </p:nvSpPr>
        <p:spPr>
          <a:xfrm>
            <a:off x="2223236" y="1047971"/>
            <a:ext cx="9596947" cy="80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Trabajo de diploma en opción al </a:t>
            </a:r>
          </a:p>
          <a:p>
            <a:pPr algn="ctr">
              <a:spcAft>
                <a:spcPts val="800"/>
              </a:spcAft>
            </a:pPr>
            <a:r>
              <a:rPr lang="es-MX" sz="2000" b="1" noProof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título de Ingeniero en Ciencias Informáticas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2D576C7-948A-3E12-1E0A-400A7D264EF0}"/>
              </a:ext>
            </a:extLst>
          </p:cNvPr>
          <p:cNvSpPr txBox="1"/>
          <p:nvPr/>
        </p:nvSpPr>
        <p:spPr>
          <a:xfrm>
            <a:off x="2289427" y="4453611"/>
            <a:ext cx="54453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noProof="0" dirty="0"/>
              <a:t>Autor: Juan Guillermo Moreno </a:t>
            </a:r>
            <a:r>
              <a:rPr lang="es-MX" sz="2400" b="1" noProof="0" dirty="0" err="1"/>
              <a:t>Galvez</a:t>
            </a:r>
            <a:endParaRPr lang="es-MX" sz="2400" b="1" noProof="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ECA3F2-FB25-4EF2-91A5-84396644ADB4}"/>
              </a:ext>
            </a:extLst>
          </p:cNvPr>
          <p:cNvSpPr txBox="1"/>
          <p:nvPr/>
        </p:nvSpPr>
        <p:spPr>
          <a:xfrm>
            <a:off x="2289427" y="5158621"/>
            <a:ext cx="544539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noProof="0" dirty="0"/>
              <a:t>Tutores: </a:t>
            </a:r>
          </a:p>
          <a:p>
            <a:r>
              <a:rPr lang="es-MX" sz="2400" b="1" noProof="0" dirty="0"/>
              <a:t>Ing. Ramón Morales </a:t>
            </a:r>
            <a:r>
              <a:rPr lang="es-MX" sz="2400" b="1" noProof="0" dirty="0" err="1"/>
              <a:t>Alvarez</a:t>
            </a:r>
            <a:r>
              <a:rPr lang="es-MX" sz="2400" b="1" noProof="0" dirty="0"/>
              <a:t>          </a:t>
            </a:r>
          </a:p>
          <a:p>
            <a:r>
              <a:rPr lang="es-MX" sz="2400" b="1" noProof="0" dirty="0"/>
              <a:t>Ing. </a:t>
            </a:r>
            <a:r>
              <a:rPr lang="es-MX" sz="2400" b="1" noProof="0" dirty="0" err="1"/>
              <a:t>Yaili</a:t>
            </a:r>
            <a:r>
              <a:rPr lang="es-MX" sz="2400" b="1" noProof="0" dirty="0"/>
              <a:t> </a:t>
            </a:r>
            <a:r>
              <a:rPr lang="es-MX" sz="2400" b="1" noProof="0" dirty="0" err="1"/>
              <a:t>Ledea</a:t>
            </a:r>
            <a:r>
              <a:rPr lang="es-MX" sz="2400" b="1" noProof="0" dirty="0"/>
              <a:t> Velázquez</a:t>
            </a:r>
          </a:p>
        </p:txBody>
      </p:sp>
      <p:pic>
        <p:nvPicPr>
          <p:cNvPr id="10" name="Gráfico 498">
            <a:extLst>
              <a:ext uri="{FF2B5EF4-FFF2-40B4-BE49-F238E27FC236}">
                <a16:creationId xmlns:a16="http://schemas.microsoft.com/office/drawing/2014/main" id="{C0E4B7C3-526B-7A73-B386-2BFD7CE04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630" y="859790"/>
            <a:ext cx="1356995" cy="9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768070" y="422935"/>
            <a:ext cx="7522029" cy="825046"/>
          </a:xfrm>
        </p:spPr>
        <p:txBody>
          <a:bodyPr/>
          <a:lstStyle/>
          <a:p>
            <a:r>
              <a:rPr lang="es-MX" sz="3600" b="1" noProof="0" dirty="0"/>
              <a:t>Introducción</a:t>
            </a:r>
            <a:endParaRPr lang="es-MX" sz="3600" noProof="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A701166-C42C-0BD0-91AB-DD6107408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21076" r="6762" b="21179"/>
          <a:stretch>
            <a:fillRect/>
          </a:stretch>
        </p:blipFill>
        <p:spPr>
          <a:xfrm>
            <a:off x="7176" y="1247981"/>
            <a:ext cx="2871136" cy="195383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FA1C915-3D1D-5D25-CBF7-4D39F0EB49B3}"/>
              </a:ext>
            </a:extLst>
          </p:cNvPr>
          <p:cNvSpPr txBox="1"/>
          <p:nvPr/>
        </p:nvSpPr>
        <p:spPr>
          <a:xfrm>
            <a:off x="259549" y="3300805"/>
            <a:ext cx="253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Avance Tecnológico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05B9E77-E70B-86A7-FDBA-E8E30677A51F}"/>
              </a:ext>
            </a:extLst>
          </p:cNvPr>
          <p:cNvSpPr txBox="1"/>
          <p:nvPr/>
        </p:nvSpPr>
        <p:spPr>
          <a:xfrm>
            <a:off x="4191116" y="3300805"/>
            <a:ext cx="2961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Mejora Organizacional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865041DC-3985-DB07-263B-F514791BC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t="12786" r="12428" b="21256"/>
          <a:stretch>
            <a:fillRect/>
          </a:stretch>
        </p:blipFill>
        <p:spPr>
          <a:xfrm>
            <a:off x="4437836" y="1140952"/>
            <a:ext cx="2647283" cy="2266882"/>
          </a:xfrm>
          <a:prstGeom prst="rect">
            <a:avLst/>
          </a:prstGeom>
        </p:spPr>
      </p:pic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B1982FF9-8CCE-1052-6178-847FABA88D46}"/>
              </a:ext>
            </a:extLst>
          </p:cNvPr>
          <p:cNvSpPr/>
          <p:nvPr/>
        </p:nvSpPr>
        <p:spPr>
          <a:xfrm>
            <a:off x="3005971" y="2471318"/>
            <a:ext cx="1247887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7AE958BE-4648-0A95-7D65-AB3EF37CF7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14128" r="9665" b="25371"/>
          <a:stretch>
            <a:fillRect/>
          </a:stretch>
        </p:blipFill>
        <p:spPr>
          <a:xfrm>
            <a:off x="8507604" y="1247981"/>
            <a:ext cx="2772111" cy="1997825"/>
          </a:xfrm>
          <a:prstGeom prst="rect">
            <a:avLst/>
          </a:prstGeom>
        </p:spPr>
      </p:pic>
      <p:sp>
        <p:nvSpPr>
          <p:cNvPr id="53" name="Flecha: a la derecha 52">
            <a:extLst>
              <a:ext uri="{FF2B5EF4-FFF2-40B4-BE49-F238E27FC236}">
                <a16:creationId xmlns:a16="http://schemas.microsoft.com/office/drawing/2014/main" id="{24D3F3B4-6800-2909-09FA-EC2ED0A584FE}"/>
              </a:ext>
            </a:extLst>
          </p:cNvPr>
          <p:cNvSpPr/>
          <p:nvPr/>
        </p:nvSpPr>
        <p:spPr>
          <a:xfrm>
            <a:off x="7152570" y="2471317"/>
            <a:ext cx="1247887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6B00301-FF3B-6FEA-A168-3ECAB297685D}"/>
              </a:ext>
            </a:extLst>
          </p:cNvPr>
          <p:cNvSpPr txBox="1"/>
          <p:nvPr/>
        </p:nvSpPr>
        <p:spPr>
          <a:xfrm>
            <a:off x="7740373" y="3258064"/>
            <a:ext cx="417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Registro ordenado de información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F42539A-58B9-4DA5-6A1F-D368E50BBAB3}"/>
              </a:ext>
            </a:extLst>
          </p:cNvPr>
          <p:cNvSpPr txBox="1"/>
          <p:nvPr/>
        </p:nvSpPr>
        <p:spPr>
          <a:xfrm>
            <a:off x="7030448" y="2089727"/>
            <a:ext cx="143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/>
              <a:t>Permite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D9A00A0-A8AD-F45F-795D-A2FF97F89EEF}"/>
              </a:ext>
            </a:extLst>
          </p:cNvPr>
          <p:cNvSpPr txBox="1"/>
          <p:nvPr/>
        </p:nvSpPr>
        <p:spPr>
          <a:xfrm>
            <a:off x="2945763" y="2108820"/>
            <a:ext cx="143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noProof="0" dirty="0"/>
              <a:t>Contribuye</a:t>
            </a:r>
          </a:p>
        </p:txBody>
      </p:sp>
      <p:sp>
        <p:nvSpPr>
          <p:cNvPr id="57" name="Flecha: a la derecha 56">
            <a:extLst>
              <a:ext uri="{FF2B5EF4-FFF2-40B4-BE49-F238E27FC236}">
                <a16:creationId xmlns:a16="http://schemas.microsoft.com/office/drawing/2014/main" id="{590CCEE1-9CE6-0542-E08F-68F6646A281C}"/>
              </a:ext>
            </a:extLst>
          </p:cNvPr>
          <p:cNvSpPr/>
          <p:nvPr/>
        </p:nvSpPr>
        <p:spPr>
          <a:xfrm rot="5400000">
            <a:off x="9763064" y="3785973"/>
            <a:ext cx="599842" cy="3442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1C1E7B17-5442-F93C-334B-38D5F2835B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t="17769" r="20806" b="21412"/>
          <a:stretch>
            <a:fillRect/>
          </a:stretch>
        </p:blipFill>
        <p:spPr>
          <a:xfrm>
            <a:off x="8805071" y="4258017"/>
            <a:ext cx="2171581" cy="2039364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655A27B1-DF76-7D98-32D2-B9464F56A405}"/>
              </a:ext>
            </a:extLst>
          </p:cNvPr>
          <p:cNvSpPr txBox="1"/>
          <p:nvPr/>
        </p:nvSpPr>
        <p:spPr>
          <a:xfrm>
            <a:off x="7976001" y="6034955"/>
            <a:ext cx="417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Errores e imprecisiones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A1B1A51-DADA-7504-91D4-F5AAB240A4EA}"/>
              </a:ext>
            </a:extLst>
          </p:cNvPr>
          <p:cNvSpPr txBox="1"/>
          <p:nvPr/>
        </p:nvSpPr>
        <p:spPr>
          <a:xfrm>
            <a:off x="10235108" y="3764943"/>
            <a:ext cx="143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/>
              <a:t>Disminuye</a:t>
            </a:r>
          </a:p>
        </p:txBody>
      </p:sp>
      <p:sp>
        <p:nvSpPr>
          <p:cNvPr id="62" name="Flecha: a la derecha 61">
            <a:extLst>
              <a:ext uri="{FF2B5EF4-FFF2-40B4-BE49-F238E27FC236}">
                <a16:creationId xmlns:a16="http://schemas.microsoft.com/office/drawing/2014/main" id="{392C6980-15BB-0D79-E321-2D9A531A7638}"/>
              </a:ext>
            </a:extLst>
          </p:cNvPr>
          <p:cNvSpPr/>
          <p:nvPr/>
        </p:nvSpPr>
        <p:spPr>
          <a:xfrm rot="10800000">
            <a:off x="7666155" y="5018993"/>
            <a:ext cx="1247887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38875ECB-9866-12C5-9F91-B37DE08DFC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t="25089" r="13047" b="34901"/>
          <a:stretch>
            <a:fillRect/>
          </a:stretch>
        </p:blipFill>
        <p:spPr>
          <a:xfrm>
            <a:off x="4383156" y="4404560"/>
            <a:ext cx="3154787" cy="1630395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7DF84C10-C28D-ABB0-9C0F-AD51A7E3D583}"/>
              </a:ext>
            </a:extLst>
          </p:cNvPr>
          <p:cNvSpPr txBox="1"/>
          <p:nvPr/>
        </p:nvSpPr>
        <p:spPr>
          <a:xfrm>
            <a:off x="3873565" y="6030530"/>
            <a:ext cx="417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Gestión de inventario y ventas 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20DBB84-EC71-38FF-2B13-755ECFED9DED}"/>
              </a:ext>
            </a:extLst>
          </p:cNvPr>
          <p:cNvSpPr txBox="1"/>
          <p:nvPr/>
        </p:nvSpPr>
        <p:spPr>
          <a:xfrm>
            <a:off x="7648316" y="4502444"/>
            <a:ext cx="143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/>
              <a:t>Mejora</a:t>
            </a:r>
          </a:p>
        </p:txBody>
      </p:sp>
      <p:sp>
        <p:nvSpPr>
          <p:cNvPr id="67" name="Flecha: a la derecha 66">
            <a:extLst>
              <a:ext uri="{FF2B5EF4-FFF2-40B4-BE49-F238E27FC236}">
                <a16:creationId xmlns:a16="http://schemas.microsoft.com/office/drawing/2014/main" id="{38A9D68A-BD3C-F6E6-DA74-11570ED376DD}"/>
              </a:ext>
            </a:extLst>
          </p:cNvPr>
          <p:cNvSpPr/>
          <p:nvPr/>
        </p:nvSpPr>
        <p:spPr>
          <a:xfrm rot="10800000">
            <a:off x="2939730" y="5018994"/>
            <a:ext cx="1247887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0" dirty="0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0FCF7A30-C5A8-055E-E2B0-E718E36C38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r="24611" b="24670"/>
          <a:stretch>
            <a:fillRect/>
          </a:stretch>
        </p:blipFill>
        <p:spPr>
          <a:xfrm>
            <a:off x="457411" y="3953869"/>
            <a:ext cx="2089849" cy="2065410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E0CB82B1-A4FA-C40A-F00E-AC0685BD07F0}"/>
              </a:ext>
            </a:extLst>
          </p:cNvPr>
          <p:cNvSpPr txBox="1"/>
          <p:nvPr/>
        </p:nvSpPr>
        <p:spPr>
          <a:xfrm>
            <a:off x="-300402" y="6040709"/>
            <a:ext cx="417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noProof="0" dirty="0"/>
              <a:t>Desempeño de distribuidores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51A6A78F-0FD4-B778-7C71-37092E38932F}"/>
              </a:ext>
            </a:extLst>
          </p:cNvPr>
          <p:cNvSpPr txBox="1"/>
          <p:nvPr/>
        </p:nvSpPr>
        <p:spPr>
          <a:xfrm>
            <a:off x="2878312" y="4502444"/>
            <a:ext cx="143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noProof="0" dirty="0"/>
              <a:t>Impacta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84843" y="487578"/>
            <a:ext cx="5411157" cy="605110"/>
          </a:xfrm>
        </p:spPr>
        <p:txBody>
          <a:bodyPr/>
          <a:lstStyle/>
          <a:p>
            <a:r>
              <a:rPr lang="es-MX" noProof="0" dirty="0"/>
              <a:t>  </a:t>
            </a:r>
            <a:r>
              <a:rPr lang="es-MX" sz="3600" b="1" noProof="0" dirty="0"/>
              <a:t>Situación problemática</a:t>
            </a:r>
            <a:endParaRPr lang="es-MX" b="1" noProof="0" dirty="0"/>
          </a:p>
        </p:txBody>
      </p:sp>
      <p:sp>
        <p:nvSpPr>
          <p:cNvPr id="2" name="Rectángulo 1"/>
          <p:cNvSpPr/>
          <p:nvPr/>
        </p:nvSpPr>
        <p:spPr>
          <a:xfrm>
            <a:off x="3422694" y="1247887"/>
            <a:ext cx="8507537" cy="45243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sz="2400" noProof="0" dirty="0">
                <a:solidFill>
                  <a:schemeClr val="tx2"/>
                </a:solidFill>
                <a:latin typeface="Arial" panose="020B0604020202020204" pitchFamily="34" charset="0"/>
              </a:rPr>
              <a:t>La gestión de inventario y ventas se realiza de forma manual, mediante libretas o archivos dispersos, generando información poco organizada y difícil de actualizar.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MX" sz="2400" noProof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sz="2400" noProof="0" dirty="0">
                <a:solidFill>
                  <a:schemeClr val="tx2"/>
                </a:solidFill>
                <a:latin typeface="Arial" panose="020B0604020202020204" pitchFamily="34" charset="0"/>
              </a:rPr>
              <a:t>La ausencia de un sistema centralizado provoca errores frecuentes, como datos duplicados o perdidos, desconocimiento del stock real y dificultades para controlar productos vendidos o próximos a vencer.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MX" sz="2400" noProof="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sz="2400" noProof="0" dirty="0">
                <a:solidFill>
                  <a:schemeClr val="tx2"/>
                </a:solidFill>
                <a:latin typeface="Arial" panose="020B0604020202020204" pitchFamily="34" charset="0"/>
              </a:rPr>
              <a:t>Esta desorganización limita la toma de decisiones, causando pérdidas económicas, poca visibilidad del negocio y menor capacidad para planificar o responder a la demanda.</a:t>
            </a:r>
            <a:endParaRPr lang="es-MX" sz="2800" noProof="0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26306F-0FC9-F6E0-991F-827211127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0" y="2200593"/>
            <a:ext cx="2695575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Problema de investigación</a:t>
            </a:r>
            <a:endParaRPr lang="es-MX" b="1" noProof="0" dirty="0"/>
          </a:p>
        </p:txBody>
      </p:sp>
      <p:sp>
        <p:nvSpPr>
          <p:cNvPr id="2" name="Rectángulo 1"/>
          <p:cNvSpPr/>
          <p:nvPr/>
        </p:nvSpPr>
        <p:spPr>
          <a:xfrm>
            <a:off x="4015777" y="2578179"/>
            <a:ext cx="753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noProof="0" dirty="0">
                <a:solidFill>
                  <a:schemeClr val="tx2"/>
                </a:solidFill>
              </a:rPr>
              <a:t>¿Cómo mejorar la gestión de la información de la empresa Just para que sea más sencilla, confiable y de fácil control dentro de la organización?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1B6B0A-BDA5-A1D7-6BA1-6AD6533129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32"/>
          <a:stretch>
            <a:fillRect/>
          </a:stretch>
        </p:blipFill>
        <p:spPr>
          <a:xfrm>
            <a:off x="645123" y="1789062"/>
            <a:ext cx="3243430" cy="2778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 rot="5400000">
            <a:off x="5441202" y="2977198"/>
            <a:ext cx="974725" cy="9601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noProof="0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839470" y="4438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3600" b="1" noProof="0" dirty="0">
                <a:sym typeface="+mn-ea"/>
              </a:rPr>
              <a:t>Objeto de estudio</a:t>
            </a:r>
          </a:p>
        </p:txBody>
      </p:sp>
      <p:sp>
        <p:nvSpPr>
          <p:cNvPr id="5" name="Cuadro de texto 4"/>
          <p:cNvSpPr txBox="1"/>
          <p:nvPr/>
        </p:nvSpPr>
        <p:spPr>
          <a:xfrm>
            <a:off x="839470" y="2812098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3600" b="1" noProof="0" dirty="0">
                <a:sym typeface="+mn-ea"/>
              </a:rPr>
              <a:t>Campo de acción</a:t>
            </a:r>
          </a:p>
        </p:txBody>
      </p:sp>
      <p:sp>
        <p:nvSpPr>
          <p:cNvPr id="6" name="Cuadro de texto 5"/>
          <p:cNvSpPr txBox="1"/>
          <p:nvPr/>
        </p:nvSpPr>
        <p:spPr>
          <a:xfrm>
            <a:off x="839470" y="1350397"/>
            <a:ext cx="102050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266700">
              <a:spcBef>
                <a:spcPct val="0"/>
              </a:spcBef>
              <a:spcAft>
                <a:spcPct val="0"/>
              </a:spcAft>
            </a:pPr>
            <a:r>
              <a:rPr lang="es-MX" sz="2400" noProof="0" dirty="0">
                <a:solidFill>
                  <a:schemeClr val="tx2"/>
                </a:solidFill>
              </a:rPr>
              <a:t>El proceso de gestión de la información relacionado con el registro, control y seguimiento del inventario y las ventas dentro de los distribuidores de productos Just</a:t>
            </a:r>
            <a:endParaRPr lang="es-MX" sz="3600" noProof="0" dirty="0">
              <a:solidFill>
                <a:schemeClr val="tx2"/>
              </a:solidFill>
              <a:latin typeface="+mj-lt"/>
              <a:ea typeface="SimSun" panose="02010600030101010101" pitchFamily="2" charset="-122"/>
              <a:cs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B5ADD1-BEE0-79A7-43F6-F14DFDF06025}"/>
              </a:ext>
            </a:extLst>
          </p:cNvPr>
          <p:cNvSpPr txBox="1"/>
          <p:nvPr/>
        </p:nvSpPr>
        <p:spPr>
          <a:xfrm>
            <a:off x="839470" y="3576078"/>
            <a:ext cx="10205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noProof="0" dirty="0">
                <a:solidFill>
                  <a:schemeClr val="tx2"/>
                </a:solidFill>
              </a:rPr>
              <a:t>El diseño y desarrollo de un sistema informático que permita organizar y centralizar la información, facilitar el registro de productos, movimientos , ventas , mejorar el acceso a datos relevantes sobre clientes y transacciones, de manera que se reduzcan los errores frecuentes en la gestión manual, se incremente la claridad de los registros y se apoye al distribuidor en sus actividades comerciales.</a:t>
            </a:r>
          </a:p>
          <a:p>
            <a:endParaRPr lang="es-MX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600" b="1" noProof="0" dirty="0"/>
              <a:t>Objetivo general</a:t>
            </a:r>
          </a:p>
        </p:txBody>
      </p:sp>
      <p:sp>
        <p:nvSpPr>
          <p:cNvPr id="5" name="Cuadro de texto 4"/>
          <p:cNvSpPr txBox="1"/>
          <p:nvPr/>
        </p:nvSpPr>
        <p:spPr>
          <a:xfrm>
            <a:off x="3898265" y="1855189"/>
            <a:ext cx="7946390" cy="250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266700">
              <a:spcBef>
                <a:spcPct val="0"/>
              </a:spcBef>
              <a:spcAft>
                <a:spcPct val="0"/>
              </a:spcAft>
            </a:pPr>
            <a:r>
              <a:rPr lang="es-MX" sz="2400" noProof="0" dirty="0">
                <a:solidFill>
                  <a:schemeClr val="tx2"/>
                </a:solidFill>
              </a:rPr>
              <a:t>Desarrollar un sistema informático para distribuidores de productos Just que facilite la gestión de la información relacionada con el inventario y las ventas, brindando un manejo más ordenado, confiable y accesible para la toma de decisiones.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AC9127-3747-6896-7154-EE24CAB9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t="18580" r="14232" b="25325"/>
          <a:stretch>
            <a:fillRect/>
          </a:stretch>
        </p:blipFill>
        <p:spPr>
          <a:xfrm>
            <a:off x="347345" y="1855189"/>
            <a:ext cx="3318298" cy="27647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600" b="1" noProof="0" dirty="0"/>
              <a:t>Objetivos específicos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566756" y="1190172"/>
            <a:ext cx="11356975" cy="4812595"/>
          </a:xfrm>
        </p:spPr>
        <p:txBody>
          <a:bodyPr/>
          <a:lstStyle/>
          <a:p>
            <a:r>
              <a:rPr lang="es-MX" sz="2400" noProof="0" dirty="0"/>
              <a:t>Examinar el estado actual del proceso de registro y control de la información utilizado por los distribuidores de Just.</a:t>
            </a:r>
          </a:p>
          <a:p>
            <a:r>
              <a:rPr lang="es-MX" sz="2400" noProof="0" dirty="0"/>
              <a:t>Determinar los requerimientos funcionales y no funcionales necesarios para el sistema propuesto.</a:t>
            </a:r>
          </a:p>
          <a:p>
            <a:r>
              <a:rPr lang="es-MX" sz="2400" noProof="0" dirty="0"/>
              <a:t>Diseñar la arquitectura del sistema, sus interfaces principales, flujos de datos y estructura de la información.</a:t>
            </a:r>
          </a:p>
          <a:p>
            <a:r>
              <a:rPr lang="es-MX" sz="2400" noProof="0" dirty="0"/>
              <a:t>Desarrollar una aplicación que permita registrar productos, controlar el inventario disponible, gestionar ventas y generar reportes básicos.</a:t>
            </a:r>
          </a:p>
          <a:p>
            <a:r>
              <a:rPr lang="es-MX" sz="2400" noProof="0" dirty="0"/>
              <a:t>Evaluar el funcionamiento del sistema mediante pruebas y retroalimentación de usuarios.</a:t>
            </a:r>
          </a:p>
          <a:p>
            <a:r>
              <a:rPr lang="es-MX" sz="2400" noProof="0" dirty="0"/>
              <a:t>Documentar los resultados del análisis, diseño, implementación y validación de la solución informática.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600" b="1" noProof="0" dirty="0"/>
              <a:t>Hipótesis de la investigación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3334869" y="2682554"/>
            <a:ext cx="8312038" cy="1492885"/>
          </a:xfrm>
        </p:spPr>
        <p:txBody>
          <a:bodyPr/>
          <a:lstStyle/>
          <a:p>
            <a:pPr marL="0" indent="0" algn="just">
              <a:buNone/>
            </a:pPr>
            <a:r>
              <a:rPr lang="es-MX" sz="2400" noProof="0" dirty="0"/>
              <a:t>la implementación de un sistema informático para el registro y control del inventario y las ventas permitirá a los distribuidores de Just gestionar su información de manera más organizada y confiable, reduciendo errores</a:t>
            </a:r>
            <a:r>
              <a:rPr lang="es-MX" sz="2400" dirty="0"/>
              <a:t> y </a:t>
            </a:r>
            <a:r>
              <a:rPr lang="es-MX" sz="2400" noProof="0" dirty="0"/>
              <a:t>facilitando la toma de decisiones en su actividad comercial diaria. </a:t>
            </a:r>
            <a:endParaRPr lang="es-MX" sz="3200" noProof="0" dirty="0">
              <a:solidFill>
                <a:schemeClr val="tx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650D4F-45F9-EDF4-73EB-345C091A3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12199" r="14768" b="8186"/>
          <a:stretch>
            <a:fillRect/>
          </a:stretch>
        </p:blipFill>
        <p:spPr>
          <a:xfrm>
            <a:off x="265394" y="1806736"/>
            <a:ext cx="2905461" cy="32445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B6BC7-B7BA-0A82-E037-59E5EE21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b="1" noProof="0" dirty="0"/>
              <a:t>Métodos Teóricos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7221A4C-CDDB-0B13-A559-BDEB0C71E593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838200" y="1462957"/>
            <a:ext cx="10224911" cy="459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MX" sz="2400" b="1" noProof="0" dirty="0"/>
              <a:t>Analítico–Sintético: </a:t>
            </a:r>
            <a:r>
              <a:rPr lang="es-MX" sz="2400" noProof="0" dirty="0"/>
              <a:t>Se descompone el proceso actual para identificar problemas y luego se integran los conceptos necesarios para fundamentar la solución.</a:t>
            </a:r>
          </a:p>
          <a:p>
            <a:pPr algn="just"/>
            <a:r>
              <a:rPr lang="es-MX" sz="2400" b="1" noProof="0" dirty="0"/>
              <a:t>Inducción–Deducción: </a:t>
            </a:r>
            <a:r>
              <a:rPr lang="es-MX" sz="2400" noProof="0" dirty="0"/>
              <a:t>Se observan patrones en la práctica manual y se infieren necesidades, definiendo las funcionalidades del sistema a partir de esa evidencia.</a:t>
            </a:r>
          </a:p>
          <a:p>
            <a:pPr algn="just"/>
            <a:r>
              <a:rPr lang="es-MX" sz="2400" b="1" noProof="0" dirty="0"/>
              <a:t>Histórico–Lógico: </a:t>
            </a:r>
            <a:r>
              <a:rPr lang="es-MX" sz="2400" noProof="0" dirty="0"/>
              <a:t>Se analiza la evolución del proceso manual para entender sus limitaciones y extraer buenas prácticas para el diseño del sistema.</a:t>
            </a:r>
          </a:p>
          <a:p>
            <a:pPr algn="just"/>
            <a:r>
              <a:rPr lang="es-MX" sz="2400" b="1" noProof="0" dirty="0"/>
              <a:t>Modelación: </a:t>
            </a:r>
            <a:r>
              <a:rPr lang="es-MX" sz="2400" noProof="0" dirty="0"/>
              <a:t>Se representan los procesos mediante diagramas UML para visualizar el funcionamiento, definir requisitos, relaciones entre datos y usuarios.</a:t>
            </a:r>
          </a:p>
          <a:p>
            <a:pPr marL="0" indent="0" algn="just">
              <a:buNone/>
            </a:pPr>
            <a:r>
              <a:rPr lang="es-MX" sz="2400" noProof="0" dirty="0"/>
              <a:t> 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515522615"/>
      </p:ext>
    </p:extLst>
  </p:cSld>
  <p:clrMapOvr>
    <a:masterClrMapping/>
  </p:clrMapOvr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1118</Words>
  <Application>Microsoft Office PowerPoint</Application>
  <PresentationFormat>Panorámica</PresentationFormat>
  <Paragraphs>104</Paragraphs>
  <Slides>17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Myriad Pro</vt:lpstr>
      <vt:lpstr>Calibri</vt:lpstr>
      <vt:lpstr>Arial</vt:lpstr>
      <vt:lpstr>Frase</vt:lpstr>
      <vt:lpstr>Contenido</vt:lpstr>
      <vt:lpstr>Sistema de gestión de la información para la empresa Just.</vt:lpstr>
      <vt:lpstr>Introducción</vt:lpstr>
      <vt:lpstr>  Situación problemática</vt:lpstr>
      <vt:lpstr>Problema de investigación</vt:lpstr>
      <vt:lpstr>Presentación de PowerPoint</vt:lpstr>
      <vt:lpstr>Objetivo general</vt:lpstr>
      <vt:lpstr>Objetivos específicos</vt:lpstr>
      <vt:lpstr>Hipótesis de la investigación</vt:lpstr>
      <vt:lpstr>Métodos Teóricos </vt:lpstr>
      <vt:lpstr>Métodos Empíricos</vt:lpstr>
      <vt:lpstr>Concepto asociado a la investigación </vt:lpstr>
      <vt:lpstr>Presentación de PowerPoint</vt:lpstr>
      <vt:lpstr>Soluciones similares </vt:lpstr>
      <vt:lpstr>Metodología de desarrollo</vt:lpstr>
      <vt:lpstr>Tecnologías y herramientas</vt:lpstr>
      <vt:lpstr>Conclusiones del capítulo</vt:lpstr>
      <vt:lpstr>Sistema de gestión de la información para la empresa Just.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Alejandro Remón Ortiz</dc:creator>
  <cp:lastModifiedBy>Juan Guillermo moreno</cp:lastModifiedBy>
  <cp:revision>527</cp:revision>
  <dcterms:created xsi:type="dcterms:W3CDTF">2022-02-03T04:43:00Z</dcterms:created>
  <dcterms:modified xsi:type="dcterms:W3CDTF">2025-12-04T13:55:09Z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AD16BAD3C039489EB6CA36F26471E43E_12</vt:lpwstr>
  </property>
  <property fmtid="{D5CDD505-2E9C-101B-9397-08002B2CF9AE}" pid="3" name="KSOProductBuildVer">
    <vt:lpwstr>3082-12.2.0.21179</vt:lpwstr>
  </property>
</Properties>
</file>